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sldIdLst>
    <p:sldId id="256" r:id="rId2"/>
    <p:sldId id="258" r:id="rId3"/>
    <p:sldId id="263" r:id="rId4"/>
    <p:sldId id="257" r:id="rId5"/>
    <p:sldId id="259" r:id="rId6"/>
    <p:sldId id="265" r:id="rId7"/>
    <p:sldId id="266" r:id="rId8"/>
    <p:sldId id="260" r:id="rId9"/>
    <p:sldId id="267" r:id="rId10"/>
    <p:sldId id="268" r:id="rId11"/>
    <p:sldId id="275" r:id="rId12"/>
    <p:sldId id="264" r:id="rId13"/>
    <p:sldId id="269" r:id="rId14"/>
    <p:sldId id="273" r:id="rId15"/>
    <p:sldId id="261" r:id="rId16"/>
    <p:sldId id="270" r:id="rId17"/>
    <p:sldId id="271" r:id="rId18"/>
    <p:sldId id="272" r:id="rId19"/>
    <p:sldId id="262"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p:cViewPr varScale="1">
        <p:scale>
          <a:sx n="142" d="100"/>
          <a:sy n="142" d="100"/>
        </p:scale>
        <p:origin x="15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jpeg>
</file>

<file path=ppt/media/image11.jpe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jpeg>
</file>

<file path=ppt/media/image29.png>
</file>

<file path=ppt/media/image3.jpeg>
</file>

<file path=ppt/media/image30.jpg>
</file>

<file path=ppt/media/image4.png>
</file>

<file path=ppt/media/image5.jpe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97BFF81C-1FCB-4DBA-8044-F1A0FCFD45A6}" type="datetime1">
              <a:rPr lang="en-US" smtClean="0"/>
              <a:t>16-May-24</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766786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FB9092B3-2D87-4CDF-B84B-C46E5F5D31F7}" type="datetime1">
              <a:rPr lang="en-US" smtClean="0"/>
              <a:t>16-May-24</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220405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3D769E57-47B1-47B0-B526-3153E4B1E729}" type="datetime1">
              <a:rPr lang="en-US" smtClean="0"/>
              <a:t>16-May-24</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09182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8997F1B7-1EE7-4EA5-A5A4-866F9A810C9F}"/>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5A87773D-8987-489A-A650-3D6F7D5C7C38}" type="datetime1">
              <a:rPr lang="en-US" smtClean="0"/>
              <a:t>16-May-24</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4709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97E150C1-1D78-4D80-810D-E9E86F6E88AB}" type="datetime1">
              <a:rPr lang="en-US" smtClean="0"/>
              <a:t>16-May-24</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593800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29E9CBD8-1588-4B6B-B74D-87480DDE94C0}" type="datetime1">
              <a:rPr lang="en-US" smtClean="0"/>
              <a:t>16-May-24</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777516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AD794440-721C-4D75-BD4F-4CFB3D51CDCA}" type="datetime1">
              <a:rPr lang="en-US" smtClean="0"/>
              <a:t>16-May-24</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9698949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a:t>Click to edit Master title style</a:t>
            </a:r>
            <a:endParaRPr lang="en-US" dirty="0"/>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B2701A64-483B-4532-94FB-D8F90CB6DEE0}" type="datetime1">
              <a:rPr lang="en-US" smtClean="0"/>
              <a:t>16-May-24</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3060215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6F18FB39-20FB-4E2E-B861-45B709B9C3C5}" type="datetime1">
              <a:rPr lang="en-US" smtClean="0"/>
              <a:t>16-May-24</a:t>
            </a:fld>
            <a:endParaRPr lang="en-US" dirty="0"/>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849301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AC48AC19-8BD6-476C-9770-8884373BCF00}" type="datetime1">
              <a:rPr lang="en-US" smtClean="0"/>
              <a:t>16-May-24</a:t>
            </a:fld>
            <a:endParaRPr lang="en-US"/>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765101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F3F68C53-8AD1-4F09-9486-FB3406B99CFA}" type="datetime1">
              <a:rPr lang="en-US" smtClean="0"/>
              <a:t>16-May-24</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044909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BA543EDD-D0D2-447F-B24F-3717AF4B109D}" type="datetime1">
              <a:rPr lang="en-US" smtClean="0"/>
              <a:pPr/>
              <a:t>16-May-24</a:t>
            </a:fld>
            <a:endParaRPr lang="en-US"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dirty="0"/>
          </a:p>
        </p:txBody>
      </p:sp>
    </p:spTree>
    <p:extLst>
      <p:ext uri="{BB962C8B-B14F-4D97-AF65-F5344CB8AC3E}">
        <p14:creationId xmlns:p14="http://schemas.microsoft.com/office/powerpoint/2010/main" val="4194442334"/>
      </p:ext>
    </p:extLst>
  </p:cSld>
  <p:clrMap bg1="lt1" tx1="dk1" bg2="lt2" tx2="dk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33" r:id="rId6"/>
    <p:sldLayoutId id="2147483829" r:id="rId7"/>
    <p:sldLayoutId id="2147483830" r:id="rId8"/>
    <p:sldLayoutId id="2147483831" r:id="rId9"/>
    <p:sldLayoutId id="2147483832" r:id="rId10"/>
    <p:sldLayoutId id="2147483834"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jpeg"/></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D9DFE8A5-DCEC-4A43-B613-D62AC8C57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7014" y="1128803"/>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2B369A2E-99B1-4A2B-9343-957A6C165F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0778" y="1131641"/>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1" name="Oval 40">
            <a:extLst>
              <a:ext uri="{FF2B5EF4-FFF2-40B4-BE49-F238E27FC236}">
                <a16:creationId xmlns:a16="http://schemas.microsoft.com/office/drawing/2014/main" id="{26B7664A-BE61-4A65-B937-A31E08B8B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254" y="1065353"/>
            <a:ext cx="5290997" cy="529099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4C3E08-7FCF-2058-3521-6064974EE7A3}"/>
              </a:ext>
            </a:extLst>
          </p:cNvPr>
          <p:cNvSpPr>
            <a:spLocks noGrp="1"/>
          </p:cNvSpPr>
          <p:nvPr>
            <p:ph type="ctrTitle"/>
          </p:nvPr>
        </p:nvSpPr>
        <p:spPr>
          <a:xfrm>
            <a:off x="2545517" y="1880089"/>
            <a:ext cx="3624471" cy="2577893"/>
          </a:xfrm>
        </p:spPr>
        <p:txBody>
          <a:bodyPr>
            <a:normAutofit/>
          </a:bodyPr>
          <a:lstStyle/>
          <a:p>
            <a:r>
              <a:rPr lang="en-US" sz="4200" dirty="0"/>
              <a:t>Really cool movie title</a:t>
            </a:r>
          </a:p>
        </p:txBody>
      </p:sp>
      <p:sp>
        <p:nvSpPr>
          <p:cNvPr id="3" name="Subtitle 2">
            <a:extLst>
              <a:ext uri="{FF2B5EF4-FFF2-40B4-BE49-F238E27FC236}">
                <a16:creationId xmlns:a16="http://schemas.microsoft.com/office/drawing/2014/main" id="{21C5B3F5-B40E-02CC-1B49-CD46B0E5EF6D}"/>
              </a:ext>
            </a:extLst>
          </p:cNvPr>
          <p:cNvSpPr>
            <a:spLocks noGrp="1"/>
          </p:cNvSpPr>
          <p:nvPr>
            <p:ph type="subTitle" idx="1"/>
          </p:nvPr>
        </p:nvSpPr>
        <p:spPr>
          <a:xfrm>
            <a:off x="2545517" y="4659433"/>
            <a:ext cx="3624471" cy="1093993"/>
          </a:xfrm>
        </p:spPr>
        <p:txBody>
          <a:bodyPr>
            <a:normAutofit fontScale="62500" lnSpcReduction="20000"/>
          </a:bodyPr>
          <a:lstStyle/>
          <a:p>
            <a:pPr>
              <a:lnSpc>
                <a:spcPct val="100000"/>
              </a:lnSpc>
            </a:pPr>
            <a:r>
              <a:rPr lang="en-US" sz="1900" b="1" dirty="0"/>
              <a:t>Brianna Beyer</a:t>
            </a:r>
          </a:p>
          <a:p>
            <a:pPr>
              <a:lnSpc>
                <a:spcPct val="100000"/>
              </a:lnSpc>
            </a:pPr>
            <a:r>
              <a:rPr lang="en-US" sz="1900" b="1" dirty="0"/>
              <a:t>Joshua Moe</a:t>
            </a:r>
          </a:p>
          <a:p>
            <a:pPr>
              <a:lnSpc>
                <a:spcPct val="100000"/>
              </a:lnSpc>
            </a:pPr>
            <a:r>
              <a:rPr lang="en-US" sz="1900" b="1" dirty="0"/>
              <a:t>Grant Samson</a:t>
            </a:r>
          </a:p>
          <a:p>
            <a:pPr>
              <a:lnSpc>
                <a:spcPct val="100000"/>
              </a:lnSpc>
            </a:pPr>
            <a:r>
              <a:rPr lang="en-US" sz="1900" b="1" dirty="0"/>
              <a:t>Tim barney</a:t>
            </a:r>
          </a:p>
        </p:txBody>
      </p:sp>
      <p:sp>
        <p:nvSpPr>
          <p:cNvPr id="43"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5" name="Graphic 212">
            <a:extLst>
              <a:ext uri="{FF2B5EF4-FFF2-40B4-BE49-F238E27FC236}">
                <a16:creationId xmlns:a16="http://schemas.microsoft.com/office/drawing/2014/main" id="{B3D7D008-0B6D-4161-BEDA-6AF6A03BC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E0339FE9-6931-4B68-8E22-6539BB6087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65353"/>
            <a:ext cx="1861854" cy="717514"/>
            <a:chOff x="0" y="1065353"/>
            <a:chExt cx="1861854" cy="717514"/>
          </a:xfrm>
          <a:solidFill>
            <a:srgbClr val="FFFFFF"/>
          </a:solidFill>
        </p:grpSpPr>
        <p:sp>
          <p:nvSpPr>
            <p:cNvPr id="48" name="Freeform: Shape 47">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49" name="Freeform: Shape 48">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grpSp>
        <p:nvGrpSpPr>
          <p:cNvPr id="51" name="Group 50">
            <a:extLst>
              <a:ext uri="{FF2B5EF4-FFF2-40B4-BE49-F238E27FC236}">
                <a16:creationId xmlns:a16="http://schemas.microsoft.com/office/drawing/2014/main" id="{D0218489-E03B-4E4F-9ADA-EC579122A1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65353"/>
            <a:ext cx="1861854" cy="717514"/>
            <a:chOff x="0" y="1065353"/>
            <a:chExt cx="1861854" cy="717514"/>
          </a:xfrm>
          <a:solidFill>
            <a:schemeClr val="tx1"/>
          </a:solidFill>
        </p:grpSpPr>
        <p:sp>
          <p:nvSpPr>
            <p:cNvPr id="52" name="Freeform: Shape 51">
              <a:extLst>
                <a:ext uri="{FF2B5EF4-FFF2-40B4-BE49-F238E27FC236}">
                  <a16:creationId xmlns:a16="http://schemas.microsoft.com/office/drawing/2014/main" id="{D36F491E-9A40-46C5-BD55-356F150256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53" name="Freeform: Shape 52">
              <a:extLst>
                <a:ext uri="{FF2B5EF4-FFF2-40B4-BE49-F238E27FC236}">
                  <a16:creationId xmlns:a16="http://schemas.microsoft.com/office/drawing/2014/main" id="{0EC201AA-621E-4837-A31C-D061443F7C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grpSp>
        <p:nvGrpSpPr>
          <p:cNvPr id="55"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88320" y="4140693"/>
            <a:ext cx="1054466" cy="469689"/>
            <a:chOff x="9841624" y="4115729"/>
            <a:chExt cx="602169" cy="268223"/>
          </a:xfrm>
          <a:solidFill>
            <a:schemeClr val="tx1"/>
          </a:solidFill>
        </p:grpSpPr>
        <p:sp>
          <p:nvSpPr>
            <p:cNvPr id="56" name="Freeform: Shape 55">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62" name="Oval 61">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4" name="Oval 63">
            <a:extLst>
              <a:ext uri="{FF2B5EF4-FFF2-40B4-BE49-F238E27FC236}">
                <a16:creationId xmlns:a16="http://schemas.microsoft.com/office/drawing/2014/main" id="{6AA707BA-98B0-47C5-B34A-63D60A010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5735" y="4917084"/>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77565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p:txBody>
          <a:bodyPr/>
          <a:lstStyle/>
          <a:p>
            <a:r>
              <a:rPr lang="en-US" dirty="0"/>
              <a:t>Box Office Analysis</a:t>
            </a:r>
          </a:p>
        </p:txBody>
      </p:sp>
      <p:pic>
        <p:nvPicPr>
          <p:cNvPr id="4" name="Picture 3" descr="A graph of a movie&#10;&#10;Description automatically generated">
            <a:extLst>
              <a:ext uri="{FF2B5EF4-FFF2-40B4-BE49-F238E27FC236}">
                <a16:creationId xmlns:a16="http://schemas.microsoft.com/office/drawing/2014/main" id="{77C2B691-010B-2DD6-C1D2-4A68CA91DF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1652" y="1913298"/>
            <a:ext cx="8628695" cy="3031404"/>
          </a:xfrm>
          <a:prstGeom prst="rect">
            <a:avLst/>
          </a:prstGeom>
          <a:ln>
            <a:solidFill>
              <a:schemeClr val="tx1"/>
            </a:solidFill>
          </a:ln>
        </p:spPr>
      </p:pic>
    </p:spTree>
    <p:extLst>
      <p:ext uri="{BB962C8B-B14F-4D97-AF65-F5344CB8AC3E}">
        <p14:creationId xmlns:p14="http://schemas.microsoft.com/office/powerpoint/2010/main" val="178884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p:txBody>
          <a:bodyPr/>
          <a:lstStyle/>
          <a:p>
            <a:r>
              <a:rPr lang="en-US" dirty="0"/>
              <a:t>Box Office Analysis</a:t>
            </a:r>
          </a:p>
        </p:txBody>
      </p:sp>
      <p:pic>
        <p:nvPicPr>
          <p:cNvPr id="5" name="Picture 4" descr="A graph with numbers and a line&#10;&#10;Description automatically generated">
            <a:extLst>
              <a:ext uri="{FF2B5EF4-FFF2-40B4-BE49-F238E27FC236}">
                <a16:creationId xmlns:a16="http://schemas.microsoft.com/office/drawing/2014/main" id="{CDD79C2E-F178-1385-A329-2AC0769648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332" y="1690688"/>
            <a:ext cx="5852172" cy="4389129"/>
          </a:xfrm>
          <a:prstGeom prst="rect">
            <a:avLst/>
          </a:prstGeom>
        </p:spPr>
      </p:pic>
      <p:sp>
        <p:nvSpPr>
          <p:cNvPr id="6" name="TextBox 5">
            <a:extLst>
              <a:ext uri="{FF2B5EF4-FFF2-40B4-BE49-F238E27FC236}">
                <a16:creationId xmlns:a16="http://schemas.microsoft.com/office/drawing/2014/main" id="{DE7A5CE9-7DA8-AB0F-0E8D-EF2E02EED602}"/>
              </a:ext>
            </a:extLst>
          </p:cNvPr>
          <p:cNvSpPr txBox="1"/>
          <p:nvPr/>
        </p:nvSpPr>
        <p:spPr>
          <a:xfrm>
            <a:off x="7126941" y="2454091"/>
            <a:ext cx="3980330" cy="3139321"/>
          </a:xfrm>
          <a:prstGeom prst="rect">
            <a:avLst/>
          </a:prstGeom>
          <a:noFill/>
        </p:spPr>
        <p:txBody>
          <a:bodyPr wrap="square" rtlCol="0">
            <a:spAutoFit/>
          </a:bodyPr>
          <a:lstStyle/>
          <a:p>
            <a:pPr marL="285750" indent="-285750">
              <a:buFont typeface="Arial" panose="020B0604020202020204" pitchFamily="34" charset="0"/>
              <a:buChar char="•"/>
            </a:pPr>
            <a:r>
              <a:rPr lang="en-US" dirty="0"/>
              <a:t>The correlation coefficient between these two variables is 0.24, which is a very weak correlation.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If you look at the scatter plot, you can see that there are more movies in our data set that were released after about 1980.  There are also more movies that have a higher box office numbers.</a:t>
            </a:r>
          </a:p>
        </p:txBody>
      </p:sp>
      <p:pic>
        <p:nvPicPr>
          <p:cNvPr id="1026" name="Picture 2" descr="Movie Night Clip Art - Movie Night Image">
            <a:extLst>
              <a:ext uri="{FF2B5EF4-FFF2-40B4-BE49-F238E27FC236}">
                <a16:creationId xmlns:a16="http://schemas.microsoft.com/office/drawing/2014/main" id="{CC8FE18A-FFE3-2D9E-F171-992BD6442C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09112" y="365092"/>
            <a:ext cx="2415988" cy="1707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116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63" name="Rectangle 7362">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a:xfrm>
            <a:off x="500875" y="471232"/>
            <a:ext cx="5217173" cy="1541410"/>
          </a:xfrm>
        </p:spPr>
        <p:txBody>
          <a:bodyPr anchor="t">
            <a:normAutofit/>
          </a:bodyPr>
          <a:lstStyle/>
          <a:p>
            <a:r>
              <a:rPr lang="en-US" dirty="0"/>
              <a:t>Rating Analysis: Metacritic vs. IMDb</a:t>
            </a:r>
            <a:endParaRPr lang="en-US"/>
          </a:p>
        </p:txBody>
      </p:sp>
      <p:sp>
        <p:nvSpPr>
          <p:cNvPr id="7365" name="Freeform: Shape 7364">
            <a:extLst>
              <a:ext uri="{FF2B5EF4-FFF2-40B4-BE49-F238E27FC236}">
                <a16:creationId xmlns:a16="http://schemas.microsoft.com/office/drawing/2014/main" id="{058E97B8-3278-4D63-89EC-C4580EF767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33412"/>
            <a:ext cx="1910252" cy="274628"/>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tx1"/>
          </a:solidFill>
          <a:ln w="25320" cap="flat">
            <a:noFill/>
            <a:prstDash val="solid"/>
            <a:miter/>
          </a:ln>
        </p:spPr>
        <p:txBody>
          <a:bodyPr rtlCol="0" anchor="ctr"/>
          <a:lstStyle/>
          <a:p>
            <a:endParaRPr lang="en-US" dirty="0"/>
          </a:p>
        </p:txBody>
      </p:sp>
      <p:sp>
        <p:nvSpPr>
          <p:cNvPr id="7367" name="Freeform: Shape 7366">
            <a:extLst>
              <a:ext uri="{FF2B5EF4-FFF2-40B4-BE49-F238E27FC236}">
                <a16:creationId xmlns:a16="http://schemas.microsoft.com/office/drawing/2014/main" id="{B0168936-CE5E-45A4-9FAA-820681A7BA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68444"/>
            <a:ext cx="1910252" cy="274628"/>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tx1"/>
          </a:solidFill>
          <a:ln w="25320" cap="flat">
            <a:noFill/>
            <a:prstDash val="solid"/>
            <a:miter/>
          </a:ln>
        </p:spPr>
        <p:txBody>
          <a:bodyPr rtlCol="0" anchor="ctr"/>
          <a:lstStyle/>
          <a:p>
            <a:endParaRPr lang="en-US"/>
          </a:p>
        </p:txBody>
      </p:sp>
      <p:grpSp>
        <p:nvGrpSpPr>
          <p:cNvPr id="7369" name="Group 7368">
            <a:extLst>
              <a:ext uri="{FF2B5EF4-FFF2-40B4-BE49-F238E27FC236}">
                <a16:creationId xmlns:a16="http://schemas.microsoft.com/office/drawing/2014/main" id="{EB414A95-9CF6-4787-B6F4-736E75DFBB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1343" y="4864099"/>
            <a:ext cx="2085971" cy="1993901"/>
            <a:chOff x="3121343" y="4864099"/>
            <a:chExt cx="2085971" cy="1993901"/>
          </a:xfrm>
          <a:solidFill>
            <a:schemeClr val="tx1"/>
          </a:solidFill>
        </p:grpSpPr>
        <p:sp>
          <p:nvSpPr>
            <p:cNvPr id="7370" name="Freeform: Shape 7369">
              <a:extLst>
                <a:ext uri="{FF2B5EF4-FFF2-40B4-BE49-F238E27FC236}">
                  <a16:creationId xmlns:a16="http://schemas.microsoft.com/office/drawing/2014/main" id="{3E55EDEC-1A3E-44D4-9F1C-5FAEB4823A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7371" name="Freeform: Shape 7370">
              <a:extLst>
                <a:ext uri="{FF2B5EF4-FFF2-40B4-BE49-F238E27FC236}">
                  <a16:creationId xmlns:a16="http://schemas.microsoft.com/office/drawing/2014/main" id="{AF352701-4D72-4D42-BED8-F30782F566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7372" name="Freeform: Shape 7371">
              <a:extLst>
                <a:ext uri="{FF2B5EF4-FFF2-40B4-BE49-F238E27FC236}">
                  <a16:creationId xmlns:a16="http://schemas.microsoft.com/office/drawing/2014/main" id="{FCE7DD15-248D-407F-9BBA-87DCEF3C90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7373" name="Freeform: Shape 7372">
              <a:extLst>
                <a:ext uri="{FF2B5EF4-FFF2-40B4-BE49-F238E27FC236}">
                  <a16:creationId xmlns:a16="http://schemas.microsoft.com/office/drawing/2014/main" id="{1F249086-A196-41DD-BC96-CA27D2C9E5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7374" name="Freeform: Shape 7373">
              <a:extLst>
                <a:ext uri="{FF2B5EF4-FFF2-40B4-BE49-F238E27FC236}">
                  <a16:creationId xmlns:a16="http://schemas.microsoft.com/office/drawing/2014/main" id="{0BF07749-D7D0-470F-9C12-E8D19EB1D3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dirty="0"/>
            </a:p>
          </p:txBody>
        </p:sp>
        <p:sp>
          <p:nvSpPr>
            <p:cNvPr id="7375" name="Freeform: Shape 7374">
              <a:extLst>
                <a:ext uri="{FF2B5EF4-FFF2-40B4-BE49-F238E27FC236}">
                  <a16:creationId xmlns:a16="http://schemas.microsoft.com/office/drawing/2014/main" id="{A05B1B7D-CE78-4677-BE51-133F4425E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7376" name="Freeform: Shape 7375">
              <a:extLst>
                <a:ext uri="{FF2B5EF4-FFF2-40B4-BE49-F238E27FC236}">
                  <a16:creationId xmlns:a16="http://schemas.microsoft.com/office/drawing/2014/main" id="{76CEA59F-3271-46D6-9CBC-F7C8DED967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7377" name="Freeform: Shape 7376">
              <a:extLst>
                <a:ext uri="{FF2B5EF4-FFF2-40B4-BE49-F238E27FC236}">
                  <a16:creationId xmlns:a16="http://schemas.microsoft.com/office/drawing/2014/main" id="{868256DC-CD27-4A4B-8A1B-E315CADF26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7378" name="Freeform: Shape 7377">
              <a:extLst>
                <a:ext uri="{FF2B5EF4-FFF2-40B4-BE49-F238E27FC236}">
                  <a16:creationId xmlns:a16="http://schemas.microsoft.com/office/drawing/2014/main" id="{8B4D0082-FA6D-4E6D-BACC-89F32538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dirty="0"/>
            </a:p>
          </p:txBody>
        </p:sp>
        <p:sp>
          <p:nvSpPr>
            <p:cNvPr id="7379" name="Freeform: Shape 7378">
              <a:extLst>
                <a:ext uri="{FF2B5EF4-FFF2-40B4-BE49-F238E27FC236}">
                  <a16:creationId xmlns:a16="http://schemas.microsoft.com/office/drawing/2014/main" id="{D10D35FD-C3A9-4C0A-BC06-140E6D6F68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9525" cap="flat">
              <a:noFill/>
              <a:prstDash val="solid"/>
              <a:miter/>
            </a:ln>
          </p:spPr>
          <p:txBody>
            <a:bodyPr wrap="square" rtlCol="0" anchor="ctr">
              <a:noAutofit/>
            </a:bodyPr>
            <a:lstStyle/>
            <a:p>
              <a:endParaRPr lang="en-US"/>
            </a:p>
          </p:txBody>
        </p:sp>
        <p:sp>
          <p:nvSpPr>
            <p:cNvPr id="7380" name="Freeform: Shape 7379">
              <a:extLst>
                <a:ext uri="{FF2B5EF4-FFF2-40B4-BE49-F238E27FC236}">
                  <a16:creationId xmlns:a16="http://schemas.microsoft.com/office/drawing/2014/main" id="{24A8F3F5-01DB-4D7F-865A-A033D7653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9525" cap="flat">
              <a:noFill/>
              <a:prstDash val="solid"/>
              <a:miter/>
            </a:ln>
          </p:spPr>
          <p:txBody>
            <a:bodyPr wrap="square" rtlCol="0" anchor="ctr">
              <a:noAutofit/>
            </a:bodyPr>
            <a:lstStyle/>
            <a:p>
              <a:endParaRPr lang="en-US"/>
            </a:p>
          </p:txBody>
        </p:sp>
        <p:sp>
          <p:nvSpPr>
            <p:cNvPr id="7381" name="Freeform: Shape 7380">
              <a:extLst>
                <a:ext uri="{FF2B5EF4-FFF2-40B4-BE49-F238E27FC236}">
                  <a16:creationId xmlns:a16="http://schemas.microsoft.com/office/drawing/2014/main" id="{B269D5FA-3DC7-4503-A9AC-DB43F5AA2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9525" cap="flat">
              <a:noFill/>
              <a:prstDash val="solid"/>
              <a:miter/>
            </a:ln>
          </p:spPr>
          <p:txBody>
            <a:bodyPr wrap="square" rtlCol="0" anchor="ctr">
              <a:noAutofit/>
            </a:bodyPr>
            <a:lstStyle/>
            <a:p>
              <a:endParaRPr lang="en-US"/>
            </a:p>
          </p:txBody>
        </p:sp>
        <p:sp>
          <p:nvSpPr>
            <p:cNvPr id="7382" name="Freeform: Shape 7381">
              <a:extLst>
                <a:ext uri="{FF2B5EF4-FFF2-40B4-BE49-F238E27FC236}">
                  <a16:creationId xmlns:a16="http://schemas.microsoft.com/office/drawing/2014/main" id="{FEB6DAF0-32D8-49F4-AE4A-0278A314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pic>
        <p:nvPicPr>
          <p:cNvPr id="7170" name="Picture 2" descr="Cinema projector and film strip Royalty Free Vector Image">
            <a:extLst>
              <a:ext uri="{FF2B5EF4-FFF2-40B4-BE49-F238E27FC236}">
                <a16:creationId xmlns:a16="http://schemas.microsoft.com/office/drawing/2014/main" id="{985341F5-5B5D-7620-AC90-251B1ADB20F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22429"/>
          <a:stretch/>
        </p:blipFill>
        <p:spPr bwMode="auto">
          <a:xfrm>
            <a:off x="2442166" y="2564346"/>
            <a:ext cx="3913180" cy="109277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AEF9C35-DEDC-034E-A09B-CB8020EC8ED5}"/>
              </a:ext>
            </a:extLst>
          </p:cNvPr>
          <p:cNvSpPr>
            <a:spLocks noGrp="1"/>
          </p:cNvSpPr>
          <p:nvPr>
            <p:ph idx="1"/>
          </p:nvPr>
        </p:nvSpPr>
        <p:spPr>
          <a:xfrm>
            <a:off x="6234868" y="1130845"/>
            <a:ext cx="5217173" cy="5085699"/>
          </a:xfrm>
        </p:spPr>
        <p:txBody>
          <a:bodyPr>
            <a:normAutofit/>
          </a:bodyPr>
          <a:lstStyle/>
          <a:p>
            <a:r>
              <a:rPr lang="en-US" sz="2400" dirty="0"/>
              <a:t>Meta vs IMDb</a:t>
            </a:r>
          </a:p>
          <a:p>
            <a:pPr lvl="1"/>
            <a:r>
              <a:rPr lang="en-US" sz="1800" dirty="0"/>
              <a:t>IMDb is mainly used to see what the general audience think about movies. It is used to see what other people think about movies.</a:t>
            </a:r>
          </a:p>
          <a:p>
            <a:pPr lvl="1"/>
            <a:r>
              <a:rPr lang="en-US" sz="1800" dirty="0"/>
              <a:t>Metacritic on the other hand collects other revies and using their own algorithm and equation to consolidate them into an overall score. Metacritic can make it easy to compare professional and user reviews next to each other.</a:t>
            </a:r>
          </a:p>
          <a:p>
            <a:r>
              <a:rPr lang="en-US" sz="2200" dirty="0"/>
              <a:t>Looking at the bar graphs, you’ll see that none of the comparisons between Meta and IMDb overlap.</a:t>
            </a:r>
          </a:p>
        </p:txBody>
      </p:sp>
    </p:spTree>
    <p:extLst>
      <p:ext uri="{BB962C8B-B14F-4D97-AF65-F5344CB8AC3E}">
        <p14:creationId xmlns:p14="http://schemas.microsoft.com/office/powerpoint/2010/main" val="3384522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p:txBody>
          <a:bodyPr/>
          <a:lstStyle/>
          <a:p>
            <a:r>
              <a:rPr lang="en-US" dirty="0"/>
              <a:t>Rating Analysis: Metacritic vs. IMDb</a:t>
            </a:r>
          </a:p>
        </p:txBody>
      </p:sp>
      <p:pic>
        <p:nvPicPr>
          <p:cNvPr id="7" name="Picture 6" descr="A graph of a movie&#10;&#10;Description automatically generated">
            <a:extLst>
              <a:ext uri="{FF2B5EF4-FFF2-40B4-BE49-F238E27FC236}">
                <a16:creationId xmlns:a16="http://schemas.microsoft.com/office/drawing/2014/main" id="{EBAA1801-5643-3C84-BED0-DC4E3D43FA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221559"/>
            <a:ext cx="4804974" cy="2414882"/>
          </a:xfrm>
          <a:prstGeom prst="rect">
            <a:avLst/>
          </a:prstGeom>
          <a:ln>
            <a:solidFill>
              <a:schemeClr val="tx1"/>
            </a:solidFill>
          </a:ln>
        </p:spPr>
      </p:pic>
      <p:pic>
        <p:nvPicPr>
          <p:cNvPr id="9" name="Picture 8">
            <a:extLst>
              <a:ext uri="{FF2B5EF4-FFF2-40B4-BE49-F238E27FC236}">
                <a16:creationId xmlns:a16="http://schemas.microsoft.com/office/drawing/2014/main" id="{965FAE80-49E8-6FE0-2FBE-0FFE8983027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68813" y="2245442"/>
            <a:ext cx="5021152" cy="2367115"/>
          </a:xfrm>
          <a:prstGeom prst="rect">
            <a:avLst/>
          </a:prstGeom>
          <a:ln>
            <a:solidFill>
              <a:schemeClr val="tx1"/>
            </a:solidFill>
          </a:ln>
        </p:spPr>
      </p:pic>
      <p:sp>
        <p:nvSpPr>
          <p:cNvPr id="3" name="TextBox 2">
            <a:extLst>
              <a:ext uri="{FF2B5EF4-FFF2-40B4-BE49-F238E27FC236}">
                <a16:creationId xmlns:a16="http://schemas.microsoft.com/office/drawing/2014/main" id="{5EB7CAD2-6CB4-B8C2-6441-EF367D980EA0}"/>
              </a:ext>
            </a:extLst>
          </p:cNvPr>
          <p:cNvSpPr txBox="1"/>
          <p:nvPr/>
        </p:nvSpPr>
        <p:spPr>
          <a:xfrm>
            <a:off x="2431676" y="5267534"/>
            <a:ext cx="7328647" cy="646331"/>
          </a:xfrm>
          <a:prstGeom prst="rect">
            <a:avLst/>
          </a:prstGeom>
          <a:noFill/>
        </p:spPr>
        <p:txBody>
          <a:bodyPr wrap="square" rtlCol="0">
            <a:spAutoFit/>
          </a:bodyPr>
          <a:lstStyle/>
          <a:p>
            <a:pPr marL="285750" indent="-285750">
              <a:buFont typeface="Arial" panose="020B0604020202020204" pitchFamily="34" charset="0"/>
              <a:buChar char="•"/>
            </a:pPr>
            <a:r>
              <a:rPr lang="en-US" dirty="0"/>
              <a:t>Highest Metacritic rated movie is “American Graffiti”, and the highest IMDb rated movie is “O.J.: Made in America”.</a:t>
            </a:r>
          </a:p>
        </p:txBody>
      </p:sp>
    </p:spTree>
    <p:extLst>
      <p:ext uri="{BB962C8B-B14F-4D97-AF65-F5344CB8AC3E}">
        <p14:creationId xmlns:p14="http://schemas.microsoft.com/office/powerpoint/2010/main" val="3856722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p:txBody>
          <a:bodyPr/>
          <a:lstStyle/>
          <a:p>
            <a:r>
              <a:rPr lang="en-US" dirty="0"/>
              <a:t>Rating Analysis: Metacritic vs. IMDb</a:t>
            </a:r>
          </a:p>
        </p:txBody>
      </p:sp>
      <p:pic>
        <p:nvPicPr>
          <p:cNvPr id="7" name="Picture 6">
            <a:extLst>
              <a:ext uri="{FF2B5EF4-FFF2-40B4-BE49-F238E27FC236}">
                <a16:creationId xmlns:a16="http://schemas.microsoft.com/office/drawing/2014/main" id="{EBAA1801-5643-3C84-BED0-DC4E3D43FAA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38200" y="2324482"/>
            <a:ext cx="4804974" cy="2209034"/>
          </a:xfrm>
          <a:prstGeom prst="rect">
            <a:avLst/>
          </a:prstGeom>
          <a:ln>
            <a:solidFill>
              <a:schemeClr val="tx1"/>
            </a:solidFill>
          </a:ln>
        </p:spPr>
      </p:pic>
      <p:pic>
        <p:nvPicPr>
          <p:cNvPr id="9" name="Picture 8">
            <a:extLst>
              <a:ext uri="{FF2B5EF4-FFF2-40B4-BE49-F238E27FC236}">
                <a16:creationId xmlns:a16="http://schemas.microsoft.com/office/drawing/2014/main" id="{965FAE80-49E8-6FE0-2FBE-0FFE8983027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04978" y="2325084"/>
            <a:ext cx="5148822" cy="2207831"/>
          </a:xfrm>
          <a:prstGeom prst="rect">
            <a:avLst/>
          </a:prstGeom>
          <a:ln>
            <a:solidFill>
              <a:schemeClr val="tx1"/>
            </a:solidFill>
          </a:ln>
        </p:spPr>
      </p:pic>
      <p:sp>
        <p:nvSpPr>
          <p:cNvPr id="4" name="TextBox 3">
            <a:extLst>
              <a:ext uri="{FF2B5EF4-FFF2-40B4-BE49-F238E27FC236}">
                <a16:creationId xmlns:a16="http://schemas.microsoft.com/office/drawing/2014/main" id="{8CB2C761-8316-8A1D-47F1-5C2EC5621C7C}"/>
              </a:ext>
            </a:extLst>
          </p:cNvPr>
          <p:cNvSpPr txBox="1"/>
          <p:nvPr/>
        </p:nvSpPr>
        <p:spPr>
          <a:xfrm>
            <a:off x="2727512" y="5224182"/>
            <a:ext cx="6736976" cy="646331"/>
          </a:xfrm>
          <a:prstGeom prst="rect">
            <a:avLst/>
          </a:prstGeom>
          <a:noFill/>
        </p:spPr>
        <p:txBody>
          <a:bodyPr wrap="square" rtlCol="0">
            <a:spAutoFit/>
          </a:bodyPr>
          <a:lstStyle/>
          <a:p>
            <a:pPr marL="285750" indent="-285750">
              <a:buFont typeface="Arial" panose="020B0604020202020204" pitchFamily="34" charset="0"/>
              <a:buChar char="•"/>
            </a:pPr>
            <a:r>
              <a:rPr lang="en-US" dirty="0"/>
              <a:t>The lowest Metacritic rated movie is “Caddyshack II”, and the lowest IMDb rated movie is “Manos: The Hands of Fate”.</a:t>
            </a:r>
          </a:p>
        </p:txBody>
      </p:sp>
    </p:spTree>
    <p:extLst>
      <p:ext uri="{BB962C8B-B14F-4D97-AF65-F5344CB8AC3E}">
        <p14:creationId xmlns:p14="http://schemas.microsoft.com/office/powerpoint/2010/main" val="35348573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057" name="Oval 2056">
            <a:extLst>
              <a:ext uri="{FF2B5EF4-FFF2-40B4-BE49-F238E27FC236}">
                <a16:creationId xmlns:a16="http://schemas.microsoft.com/office/drawing/2014/main" id="{EAED1919-54A1-41C9-B30B-A3FF3F58E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26220" y="98104"/>
            <a:ext cx="4288094" cy="4288094"/>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Cinema and 3d movie advertising background in cartoon style. #1521047 |  Clipart.com">
            <a:extLst>
              <a:ext uri="{FF2B5EF4-FFF2-40B4-BE49-F238E27FC236}">
                <a16:creationId xmlns:a16="http://schemas.microsoft.com/office/drawing/2014/main" id="{51E78644-C860-A6E0-709D-11FEB90FE37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69471" y="941355"/>
            <a:ext cx="2601592" cy="2601592"/>
          </a:xfrm>
          <a:prstGeom prst="rect">
            <a:avLst/>
          </a:prstGeom>
          <a:noFill/>
          <a:extLst>
            <a:ext uri="{909E8E84-426E-40DD-AFC4-6F175D3DCCD1}">
              <a14:hiddenFill xmlns:a14="http://schemas.microsoft.com/office/drawing/2010/main">
                <a:solidFill>
                  <a:srgbClr val="FFFFFF"/>
                </a:solidFill>
              </a14:hiddenFill>
            </a:ext>
          </a:extLst>
        </p:spPr>
      </p:pic>
      <p:grpSp>
        <p:nvGrpSpPr>
          <p:cNvPr id="2059" name="Group 2058">
            <a:extLst>
              <a:ext uri="{FF2B5EF4-FFF2-40B4-BE49-F238E27FC236}">
                <a16:creationId xmlns:a16="http://schemas.microsoft.com/office/drawing/2014/main" id="{C4751043-2EE3-4222-9979-8E61D93DA8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1848" y="2813300"/>
            <a:ext cx="3757487" cy="3757487"/>
            <a:chOff x="1881974" y="1174396"/>
            <a:chExt cx="5290997" cy="5290997"/>
          </a:xfrm>
        </p:grpSpPr>
        <p:sp>
          <p:nvSpPr>
            <p:cNvPr id="2060" name="Oval 2059">
              <a:extLst>
                <a:ext uri="{FF2B5EF4-FFF2-40B4-BE49-F238E27FC236}">
                  <a16:creationId xmlns:a16="http://schemas.microsoft.com/office/drawing/2014/main" id="{03FD8213-DB67-4E29-9615-984DB59917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Oval 2060">
              <a:extLst>
                <a:ext uri="{FF2B5EF4-FFF2-40B4-BE49-F238E27FC236}">
                  <a16:creationId xmlns:a16="http://schemas.microsoft.com/office/drawing/2014/main" id="{84EDB257-28CF-422F-AE6A-B99E3FE811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2063" name="Oval 2062">
            <a:extLst>
              <a:ext uri="{FF2B5EF4-FFF2-40B4-BE49-F238E27FC236}">
                <a16:creationId xmlns:a16="http://schemas.microsoft.com/office/drawing/2014/main" id="{FFFEB18F-F81F-4CED-BE64-EB888A77C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4350" y="2762501"/>
            <a:ext cx="3744592" cy="3744592"/>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373D7F-50A7-A52E-9239-FB0D3FF21ED2}"/>
              </a:ext>
            </a:extLst>
          </p:cNvPr>
          <p:cNvSpPr>
            <a:spLocks noGrp="1"/>
          </p:cNvSpPr>
          <p:nvPr>
            <p:ph type="title"/>
          </p:nvPr>
        </p:nvSpPr>
        <p:spPr>
          <a:xfrm>
            <a:off x="702591" y="3404608"/>
            <a:ext cx="3520789" cy="2666087"/>
          </a:xfrm>
        </p:spPr>
        <p:txBody>
          <a:bodyPr>
            <a:normAutofit/>
          </a:bodyPr>
          <a:lstStyle/>
          <a:p>
            <a:pPr algn="ctr"/>
            <a:r>
              <a:rPr lang="en-US" sz="4100"/>
              <a:t>Runtime/Year Analysis</a:t>
            </a:r>
          </a:p>
        </p:txBody>
      </p:sp>
      <p:grpSp>
        <p:nvGrpSpPr>
          <p:cNvPr id="2065"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tx1"/>
          </a:solidFill>
        </p:grpSpPr>
        <p:sp>
          <p:nvSpPr>
            <p:cNvPr id="2066" name="Freeform: Shape 2065">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grpSp>
        <p:nvGrpSpPr>
          <p:cNvPr id="2069"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tx1"/>
          </a:solidFill>
        </p:grpSpPr>
        <p:sp>
          <p:nvSpPr>
            <p:cNvPr id="2070" name="Freeform: Shape 2069">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3" name="Content Placeholder 2">
            <a:extLst>
              <a:ext uri="{FF2B5EF4-FFF2-40B4-BE49-F238E27FC236}">
                <a16:creationId xmlns:a16="http://schemas.microsoft.com/office/drawing/2014/main" id="{E82C0067-E92B-0C86-39DC-DE4B5AA71003}"/>
              </a:ext>
            </a:extLst>
          </p:cNvPr>
          <p:cNvSpPr>
            <a:spLocks noGrp="1"/>
          </p:cNvSpPr>
          <p:nvPr>
            <p:ph idx="1"/>
          </p:nvPr>
        </p:nvSpPr>
        <p:spPr>
          <a:xfrm>
            <a:off x="6477270" y="1130846"/>
            <a:ext cx="4974771" cy="4351338"/>
          </a:xfrm>
        </p:spPr>
        <p:txBody>
          <a:bodyPr>
            <a:normAutofit/>
          </a:bodyPr>
          <a:lstStyle/>
          <a:p>
            <a:pPr>
              <a:lnSpc>
                <a:spcPct val="100000"/>
              </a:lnSpc>
            </a:pPr>
            <a:r>
              <a:rPr lang="en-US" sz="1800"/>
              <a:t>Beginning from the early 20th century to the present day, there is a large increase in the average runtime of movies. This trend suggests a shift in filmmaking practices, possibly influenced by changes in audience preferences, storytelling techniques, or advancements in technology allowing for more extensive narratives. Additionally, while there are changes and outliers in movie runtimes across different decades, the overall trajectory points towards a steady increase, indicating a significant evolution in the duration of cinematic experiences over the last century.</a:t>
            </a:r>
          </a:p>
        </p:txBody>
      </p:sp>
    </p:spTree>
    <p:extLst>
      <p:ext uri="{BB962C8B-B14F-4D97-AF65-F5344CB8AC3E}">
        <p14:creationId xmlns:p14="http://schemas.microsoft.com/office/powerpoint/2010/main" val="4287758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73D7F-50A7-A52E-9239-FB0D3FF21ED2}"/>
              </a:ext>
            </a:extLst>
          </p:cNvPr>
          <p:cNvSpPr>
            <a:spLocks noGrp="1"/>
          </p:cNvSpPr>
          <p:nvPr>
            <p:ph type="title"/>
          </p:nvPr>
        </p:nvSpPr>
        <p:spPr/>
        <p:txBody>
          <a:bodyPr/>
          <a:lstStyle/>
          <a:p>
            <a:r>
              <a:rPr lang="en-US" dirty="0"/>
              <a:t>Runtime/Year Analysis</a:t>
            </a:r>
          </a:p>
        </p:txBody>
      </p:sp>
      <p:pic>
        <p:nvPicPr>
          <p:cNvPr id="7" name="Picture 6" descr="A graph showing the growth of a number of years&#10;&#10;Description automatically generated with medium confidence">
            <a:extLst>
              <a:ext uri="{FF2B5EF4-FFF2-40B4-BE49-F238E27FC236}">
                <a16:creationId xmlns:a16="http://schemas.microsoft.com/office/drawing/2014/main" id="{EC2F0E7D-44CE-1F81-A0E3-EBB8223469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438" y="1408393"/>
            <a:ext cx="7626723" cy="5084482"/>
          </a:xfrm>
          <a:prstGeom prst="rect">
            <a:avLst/>
          </a:prstGeom>
        </p:spPr>
      </p:pic>
      <p:sp>
        <p:nvSpPr>
          <p:cNvPr id="9" name="TextBox 8">
            <a:extLst>
              <a:ext uri="{FF2B5EF4-FFF2-40B4-BE49-F238E27FC236}">
                <a16:creationId xmlns:a16="http://schemas.microsoft.com/office/drawing/2014/main" id="{106ACB53-17F3-664F-553D-AC5FD0E73342}"/>
              </a:ext>
            </a:extLst>
          </p:cNvPr>
          <p:cNvSpPr txBox="1"/>
          <p:nvPr/>
        </p:nvSpPr>
        <p:spPr>
          <a:xfrm>
            <a:off x="7801161" y="1690688"/>
            <a:ext cx="3930650" cy="1754326"/>
          </a:xfrm>
          <a:prstGeom prst="rect">
            <a:avLst/>
          </a:prstGeom>
          <a:noFill/>
        </p:spPr>
        <p:txBody>
          <a:bodyPr wrap="square" rtlCol="0">
            <a:spAutoFit/>
          </a:bodyPr>
          <a:lstStyle/>
          <a:p>
            <a:r>
              <a:rPr lang="en-US"/>
              <a:t>Looking at the average runtime of movies released over the past century, we can see a significant upward trend. This suggests that, on average, movies have indeed become longer over time.</a:t>
            </a:r>
            <a:endParaRPr lang="en-US" dirty="0"/>
          </a:p>
        </p:txBody>
      </p:sp>
      <p:pic>
        <p:nvPicPr>
          <p:cNvPr id="4100" name="Picture 4" descr="Coming Soon Movie Stock Vector Illustration and Royalty Free Coming Soon Movie  Clipart">
            <a:extLst>
              <a:ext uri="{FF2B5EF4-FFF2-40B4-BE49-F238E27FC236}">
                <a16:creationId xmlns:a16="http://schemas.microsoft.com/office/drawing/2014/main" id="{7071F427-C091-EEF5-C0D2-49AD9248D9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4881" y="3835800"/>
            <a:ext cx="2243209" cy="22432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8767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73D7F-50A7-A52E-9239-FB0D3FF21ED2}"/>
              </a:ext>
            </a:extLst>
          </p:cNvPr>
          <p:cNvSpPr>
            <a:spLocks noGrp="1"/>
          </p:cNvSpPr>
          <p:nvPr>
            <p:ph type="title"/>
          </p:nvPr>
        </p:nvSpPr>
        <p:spPr/>
        <p:txBody>
          <a:bodyPr/>
          <a:lstStyle/>
          <a:p>
            <a:r>
              <a:rPr lang="en-US" dirty="0"/>
              <a:t>Runtime/Year Analysis</a:t>
            </a:r>
          </a:p>
        </p:txBody>
      </p:sp>
      <p:pic>
        <p:nvPicPr>
          <p:cNvPr id="7" name="Picture 6">
            <a:extLst>
              <a:ext uri="{FF2B5EF4-FFF2-40B4-BE49-F238E27FC236}">
                <a16:creationId xmlns:a16="http://schemas.microsoft.com/office/drawing/2014/main" id="{EC2F0E7D-44CE-1F81-A0E3-EBB82234691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37832" y="1408393"/>
            <a:ext cx="7626722" cy="5084482"/>
          </a:xfrm>
          <a:prstGeom prst="rect">
            <a:avLst/>
          </a:prstGeom>
        </p:spPr>
      </p:pic>
      <p:sp>
        <p:nvSpPr>
          <p:cNvPr id="3" name="TextBox 2">
            <a:extLst>
              <a:ext uri="{FF2B5EF4-FFF2-40B4-BE49-F238E27FC236}">
                <a16:creationId xmlns:a16="http://schemas.microsoft.com/office/drawing/2014/main" id="{49F86618-4AD6-A545-B626-9ECDA545DDC9}"/>
              </a:ext>
            </a:extLst>
          </p:cNvPr>
          <p:cNvSpPr txBox="1"/>
          <p:nvPr/>
        </p:nvSpPr>
        <p:spPr>
          <a:xfrm>
            <a:off x="7760074" y="1690688"/>
            <a:ext cx="3905250" cy="923330"/>
          </a:xfrm>
          <a:prstGeom prst="rect">
            <a:avLst/>
          </a:prstGeom>
          <a:noFill/>
        </p:spPr>
        <p:txBody>
          <a:bodyPr wrap="square" rtlCol="0">
            <a:spAutoFit/>
          </a:bodyPr>
          <a:lstStyle/>
          <a:p>
            <a:r>
              <a:rPr lang="en-US" dirty="0"/>
              <a:t>The correlation between both factors is 0.49, which is a weak to moderate correlation.</a:t>
            </a:r>
          </a:p>
        </p:txBody>
      </p:sp>
      <p:sp>
        <p:nvSpPr>
          <p:cNvPr id="8" name="TextBox 7">
            <a:extLst>
              <a:ext uri="{FF2B5EF4-FFF2-40B4-BE49-F238E27FC236}">
                <a16:creationId xmlns:a16="http://schemas.microsoft.com/office/drawing/2014/main" id="{DEB37E43-F5B3-0E15-A425-88E5D39CC5ED}"/>
              </a:ext>
            </a:extLst>
          </p:cNvPr>
          <p:cNvSpPr txBox="1"/>
          <p:nvPr/>
        </p:nvSpPr>
        <p:spPr>
          <a:xfrm>
            <a:off x="7760074" y="2833688"/>
            <a:ext cx="3905250" cy="1477328"/>
          </a:xfrm>
          <a:prstGeom prst="rect">
            <a:avLst/>
          </a:prstGeom>
          <a:noFill/>
        </p:spPr>
        <p:txBody>
          <a:bodyPr wrap="square" rtlCol="0">
            <a:spAutoFit/>
          </a:bodyPr>
          <a:lstStyle/>
          <a:p>
            <a:r>
              <a:rPr lang="en-US"/>
              <a:t>Along with a line of best fit, trends such as the overall increase in movie runtimes over time can be observed, along with any outliers or clusters of data points.</a:t>
            </a:r>
            <a:endParaRPr lang="en-US" dirty="0"/>
          </a:p>
        </p:txBody>
      </p:sp>
      <p:pic>
        <p:nvPicPr>
          <p:cNvPr id="5" name="Picture 4">
            <a:extLst>
              <a:ext uri="{FF2B5EF4-FFF2-40B4-BE49-F238E27FC236}">
                <a16:creationId xmlns:a16="http://schemas.microsoft.com/office/drawing/2014/main" id="{2FEBF508-B0EC-F605-EA72-78818CA678F0}"/>
              </a:ext>
            </a:extLst>
          </p:cNvPr>
          <p:cNvPicPr>
            <a:picLocks noChangeAspect="1"/>
          </p:cNvPicPr>
          <p:nvPr/>
        </p:nvPicPr>
        <p:blipFill rotWithShape="1">
          <a:blip r:embed="rId3"/>
          <a:srcRect l="1371"/>
          <a:stretch/>
        </p:blipFill>
        <p:spPr>
          <a:xfrm>
            <a:off x="8647794" y="4830365"/>
            <a:ext cx="1822766" cy="1143160"/>
          </a:xfrm>
          <a:prstGeom prst="rect">
            <a:avLst/>
          </a:prstGeom>
        </p:spPr>
      </p:pic>
    </p:spTree>
    <p:extLst>
      <p:ext uri="{BB962C8B-B14F-4D97-AF65-F5344CB8AC3E}">
        <p14:creationId xmlns:p14="http://schemas.microsoft.com/office/powerpoint/2010/main" val="4211291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73D7F-50A7-A52E-9239-FB0D3FF21ED2}"/>
              </a:ext>
            </a:extLst>
          </p:cNvPr>
          <p:cNvSpPr>
            <a:spLocks noGrp="1"/>
          </p:cNvSpPr>
          <p:nvPr>
            <p:ph type="title"/>
          </p:nvPr>
        </p:nvSpPr>
        <p:spPr/>
        <p:txBody>
          <a:bodyPr/>
          <a:lstStyle/>
          <a:p>
            <a:r>
              <a:rPr lang="en-US" dirty="0"/>
              <a:t>Runtime/Year Analysis</a:t>
            </a:r>
          </a:p>
        </p:txBody>
      </p:sp>
      <p:pic>
        <p:nvPicPr>
          <p:cNvPr id="7" name="Picture 6">
            <a:extLst>
              <a:ext uri="{FF2B5EF4-FFF2-40B4-BE49-F238E27FC236}">
                <a16:creationId xmlns:a16="http://schemas.microsoft.com/office/drawing/2014/main" id="{EC2F0E7D-44CE-1F81-A0E3-EBB82234691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85556" y="1385421"/>
            <a:ext cx="6779309" cy="5084482"/>
          </a:xfrm>
          <a:prstGeom prst="rect">
            <a:avLst/>
          </a:prstGeom>
        </p:spPr>
      </p:pic>
      <p:pic>
        <p:nvPicPr>
          <p:cNvPr id="4" name="Picture 3">
            <a:extLst>
              <a:ext uri="{FF2B5EF4-FFF2-40B4-BE49-F238E27FC236}">
                <a16:creationId xmlns:a16="http://schemas.microsoft.com/office/drawing/2014/main" id="{AF0C08EA-4C4B-30D1-FF38-5480C51DAFEC}"/>
              </a:ext>
            </a:extLst>
          </p:cNvPr>
          <p:cNvPicPr>
            <a:picLocks noChangeAspect="1"/>
          </p:cNvPicPr>
          <p:nvPr/>
        </p:nvPicPr>
        <p:blipFill>
          <a:blip r:embed="rId3"/>
          <a:stretch>
            <a:fillRect/>
          </a:stretch>
        </p:blipFill>
        <p:spPr>
          <a:xfrm>
            <a:off x="7861495" y="1690688"/>
            <a:ext cx="3505689" cy="847843"/>
          </a:xfrm>
          <a:prstGeom prst="rect">
            <a:avLst/>
          </a:prstGeom>
        </p:spPr>
      </p:pic>
      <p:sp>
        <p:nvSpPr>
          <p:cNvPr id="5" name="TextBox 4">
            <a:extLst>
              <a:ext uri="{FF2B5EF4-FFF2-40B4-BE49-F238E27FC236}">
                <a16:creationId xmlns:a16="http://schemas.microsoft.com/office/drawing/2014/main" id="{6CD25790-D0DE-629D-36D4-9281CE1CD1E0}"/>
              </a:ext>
            </a:extLst>
          </p:cNvPr>
          <p:cNvSpPr txBox="1"/>
          <p:nvPr/>
        </p:nvSpPr>
        <p:spPr>
          <a:xfrm>
            <a:off x="7464865" y="2888309"/>
            <a:ext cx="4298950" cy="2862322"/>
          </a:xfrm>
          <a:prstGeom prst="rect">
            <a:avLst/>
          </a:prstGeom>
          <a:noFill/>
        </p:spPr>
        <p:txBody>
          <a:bodyPr wrap="square" rtlCol="0">
            <a:spAutoFit/>
          </a:bodyPr>
          <a:lstStyle/>
          <a:p>
            <a:r>
              <a:rPr lang="en-US"/>
              <a:t>Based on the 1000 movies chosen, outliers are defined as films with durations below 14.5 minutes or above 154.5 minutes. These extreme values, while potentially reflecting unique artistic expressions or commercial strategies, should be interpreted cautiously to ensure an accurate understanding of movie runtime trends across different release years.</a:t>
            </a:r>
            <a:endParaRPr lang="en-US" dirty="0"/>
          </a:p>
        </p:txBody>
      </p:sp>
      <p:pic>
        <p:nvPicPr>
          <p:cNvPr id="6146" name="Picture 2" descr="Free Movie Clip Art Black And White, Download Free Movie Clip Art Black And  White png images, Free ClipArts on Clipart Library">
            <a:extLst>
              <a:ext uri="{FF2B5EF4-FFF2-40B4-BE49-F238E27FC236}">
                <a16:creationId xmlns:a16="http://schemas.microsoft.com/office/drawing/2014/main" id="{BDDF9F58-2772-C303-76BE-2A3AF9EE9A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15102" y="399065"/>
            <a:ext cx="1788460" cy="9863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188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2" name="Rectangle 1081">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3" name="Freeform: Shape 1082">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84" name="Freeform: Shape 1083">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85" name="Freeform: Shape 1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1086" name="Freeform: Shape 1085">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C7D7F477-4286-3BA8-95FF-E919FA6F467B}"/>
              </a:ext>
            </a:extLst>
          </p:cNvPr>
          <p:cNvSpPr>
            <a:spLocks noGrp="1"/>
          </p:cNvSpPr>
          <p:nvPr>
            <p:ph type="title"/>
          </p:nvPr>
        </p:nvSpPr>
        <p:spPr>
          <a:xfrm>
            <a:off x="1861854" y="633046"/>
            <a:ext cx="4834021" cy="1314996"/>
          </a:xfrm>
        </p:spPr>
        <p:txBody>
          <a:bodyPr anchor="b">
            <a:normAutofit/>
          </a:bodyPr>
          <a:lstStyle/>
          <a:p>
            <a:r>
              <a:rPr lang="en-US"/>
              <a:t>Summary of Analysis</a:t>
            </a:r>
          </a:p>
        </p:txBody>
      </p:sp>
      <p:sp>
        <p:nvSpPr>
          <p:cNvPr id="3" name="Content Placeholder 2">
            <a:extLst>
              <a:ext uri="{FF2B5EF4-FFF2-40B4-BE49-F238E27FC236}">
                <a16:creationId xmlns:a16="http://schemas.microsoft.com/office/drawing/2014/main" id="{2E2C0C84-D1CA-AA51-83FC-779C59E983CE}"/>
              </a:ext>
            </a:extLst>
          </p:cNvPr>
          <p:cNvSpPr>
            <a:spLocks noGrp="1"/>
          </p:cNvSpPr>
          <p:nvPr>
            <p:ph idx="1"/>
          </p:nvPr>
        </p:nvSpPr>
        <p:spPr>
          <a:xfrm>
            <a:off x="1861854" y="2125737"/>
            <a:ext cx="4834021" cy="4044463"/>
          </a:xfrm>
        </p:spPr>
        <p:txBody>
          <a:bodyPr>
            <a:normAutofit/>
          </a:bodyPr>
          <a:lstStyle/>
          <a:p>
            <a:pPr>
              <a:lnSpc>
                <a:spcPct val="100000"/>
              </a:lnSpc>
            </a:pPr>
            <a:r>
              <a:rPr lang="en-US" sz="1800" dirty="0"/>
              <a:t>The upset plot shows us that our top performing movie genres included Action and/or Adventure.</a:t>
            </a:r>
          </a:p>
          <a:p>
            <a:pPr>
              <a:lnSpc>
                <a:spcPct val="100000"/>
              </a:lnSpc>
            </a:pPr>
            <a:r>
              <a:rPr lang="en-US" sz="1800" dirty="0"/>
              <a:t> The scatter plot with box office vs. year shows a very weak correlation. </a:t>
            </a:r>
          </a:p>
          <a:p>
            <a:pPr>
              <a:lnSpc>
                <a:spcPct val="100000"/>
              </a:lnSpc>
            </a:pPr>
            <a:r>
              <a:rPr lang="en-US" sz="1800" dirty="0"/>
              <a:t>If you compare Metacritic and IMDb ratings, you can see there is not overlap, so it is hard to see what movies are more successful from this information.</a:t>
            </a:r>
          </a:p>
          <a:p>
            <a:pPr>
              <a:lnSpc>
                <a:spcPct val="100000"/>
              </a:lnSpc>
            </a:pPr>
            <a:r>
              <a:rPr lang="en-US" sz="1800" dirty="0"/>
              <a:t>There is a week to moderate correlation be the year and runtime showing there is an upward trend of runtime over time. </a:t>
            </a:r>
          </a:p>
        </p:txBody>
      </p:sp>
      <p:pic>
        <p:nvPicPr>
          <p:cNvPr id="4" name="Picture 2" descr="Movie Night Title SVG scrapbook cut file cute clipart files for silhouette  cricut pazzles free svgs">
            <a:extLst>
              <a:ext uri="{FF2B5EF4-FFF2-40B4-BE49-F238E27FC236}">
                <a16:creationId xmlns:a16="http://schemas.microsoft.com/office/drawing/2014/main" id="{1DD196AC-B4B7-5200-8396-A7C1C8E7783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 t="19948" b="2"/>
          <a:stretch/>
        </p:blipFill>
        <p:spPr bwMode="auto">
          <a:xfrm>
            <a:off x="7232650" y="1798823"/>
            <a:ext cx="4072815" cy="3260353"/>
          </a:xfrm>
          <a:prstGeom prst="rect">
            <a:avLst/>
          </a:prstGeom>
          <a:noFill/>
          <a:extLst>
            <a:ext uri="{909E8E84-426E-40DD-AFC4-6F175D3DCCD1}">
              <a14:hiddenFill xmlns:a14="http://schemas.microsoft.com/office/drawing/2010/main">
                <a:solidFill>
                  <a:srgbClr val="FFFFFF"/>
                </a:solidFill>
              </a14:hiddenFill>
            </a:ext>
          </a:extLst>
        </p:spPr>
      </p:pic>
      <p:grpSp>
        <p:nvGrpSpPr>
          <p:cNvPr id="1087"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1088" name="Freeform: Shape 1087">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853979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F98F79A4-A6C7-4101-B1E9-27E05CB7C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a:extLst>
              <a:ext uri="{FF2B5EF4-FFF2-40B4-BE49-F238E27FC236}">
                <a16:creationId xmlns:a16="http://schemas.microsoft.com/office/drawing/2014/main" id="{805F2D6A-509B-BE38-3CD1-489ECA0CD558}"/>
              </a:ext>
            </a:extLst>
          </p:cNvPr>
          <p:cNvSpPr>
            <a:spLocks noGrp="1"/>
          </p:cNvSpPr>
          <p:nvPr>
            <p:ph type="title"/>
          </p:nvPr>
        </p:nvSpPr>
        <p:spPr>
          <a:xfrm>
            <a:off x="2232252" y="633046"/>
            <a:ext cx="4463623" cy="1314996"/>
          </a:xfrm>
        </p:spPr>
        <p:txBody>
          <a:bodyPr anchor="b">
            <a:normAutofit/>
          </a:bodyPr>
          <a:lstStyle/>
          <a:p>
            <a:r>
              <a:rPr lang="en-US" dirty="0"/>
              <a:t>Project Scope</a:t>
            </a:r>
          </a:p>
        </p:txBody>
      </p:sp>
      <p:sp>
        <p:nvSpPr>
          <p:cNvPr id="13" name="Freeform: Shape 12">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15" name="Freeform: Shape 14">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 name="Content Placeholder 2">
            <a:extLst>
              <a:ext uri="{FF2B5EF4-FFF2-40B4-BE49-F238E27FC236}">
                <a16:creationId xmlns:a16="http://schemas.microsoft.com/office/drawing/2014/main" id="{97247739-D4A3-5B49-FDAA-6F2DA94FBC47}"/>
              </a:ext>
            </a:extLst>
          </p:cNvPr>
          <p:cNvSpPr>
            <a:spLocks noGrp="1"/>
          </p:cNvSpPr>
          <p:nvPr>
            <p:ph idx="1"/>
          </p:nvPr>
        </p:nvSpPr>
        <p:spPr>
          <a:xfrm>
            <a:off x="381353" y="2882302"/>
            <a:ext cx="6531237" cy="3021320"/>
          </a:xfrm>
        </p:spPr>
        <p:txBody>
          <a:bodyPr>
            <a:normAutofit/>
          </a:bodyPr>
          <a:lstStyle/>
          <a:p>
            <a:pPr>
              <a:lnSpc>
                <a:spcPct val="100000"/>
              </a:lnSpc>
            </a:pPr>
            <a:r>
              <a:rPr lang="en-US" sz="2400" dirty="0"/>
              <a:t>What makes a movie successful?</a:t>
            </a:r>
          </a:p>
          <a:p>
            <a:pPr lvl="1">
              <a:lnSpc>
                <a:spcPct val="100000"/>
              </a:lnSpc>
            </a:pPr>
            <a:r>
              <a:rPr lang="en-US" sz="1800" dirty="0"/>
              <a:t>Genre analysis: What’s the most popular movie genre?</a:t>
            </a:r>
          </a:p>
          <a:p>
            <a:pPr lvl="1">
              <a:lnSpc>
                <a:spcPct val="100000"/>
              </a:lnSpc>
            </a:pPr>
            <a:r>
              <a:rPr lang="en-US" sz="1800" dirty="0"/>
              <a:t>Box Office analysis: What are the movie trends based on box office numbers?</a:t>
            </a:r>
          </a:p>
          <a:p>
            <a:pPr lvl="1">
              <a:lnSpc>
                <a:spcPct val="100000"/>
              </a:lnSpc>
            </a:pPr>
            <a:r>
              <a:rPr lang="en-US" sz="1800" dirty="0"/>
              <a:t>Movie Rating analysis: What the highest/lowest rated movies for both Metacritic and IMDb?</a:t>
            </a:r>
          </a:p>
          <a:p>
            <a:pPr lvl="1">
              <a:lnSpc>
                <a:spcPct val="100000"/>
              </a:lnSpc>
            </a:pPr>
            <a:r>
              <a:rPr lang="en-US" sz="1800" dirty="0"/>
              <a:t>Runtime/Year analysis: What is the correlation between runtime and the release year?</a:t>
            </a:r>
          </a:p>
        </p:txBody>
      </p:sp>
      <p:sp>
        <p:nvSpPr>
          <p:cNvPr id="17" name="Freeform: Shape 16">
            <a:extLst>
              <a:ext uri="{FF2B5EF4-FFF2-40B4-BE49-F238E27FC236}">
                <a16:creationId xmlns:a16="http://schemas.microsoft.com/office/drawing/2014/main" id="{83C8019B-3985-409B-9B87-494B974EE9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9" name="Freeform: Shape 18">
            <a:extLst>
              <a:ext uri="{FF2B5EF4-FFF2-40B4-BE49-F238E27FC236}">
                <a16:creationId xmlns:a16="http://schemas.microsoft.com/office/drawing/2014/main" id="{9E5C5460-229E-46C8-A712-CC3179854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Freeform: Shape 20">
            <a:extLst>
              <a:ext uri="{FF2B5EF4-FFF2-40B4-BE49-F238E27FC236}">
                <a16:creationId xmlns:a16="http://schemas.microsoft.com/office/drawing/2014/main" id="{B85A4DB3-61AA-49A1-85A9-B3397CD519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4" name="Picture 3">
            <a:extLst>
              <a:ext uri="{FF2B5EF4-FFF2-40B4-BE49-F238E27FC236}">
                <a16:creationId xmlns:a16="http://schemas.microsoft.com/office/drawing/2014/main" id="{B4A9339A-1878-9010-D07C-7FF3117E3F93}"/>
              </a:ext>
            </a:extLst>
          </p:cNvPr>
          <p:cNvPicPr>
            <a:picLocks noChangeAspect="1"/>
          </p:cNvPicPr>
          <p:nvPr/>
        </p:nvPicPr>
        <p:blipFill rotWithShape="1">
          <a:blip r:embed="rId2"/>
          <a:srcRect r="5441" b="1"/>
          <a:stretch/>
        </p:blipFill>
        <p:spPr>
          <a:xfrm>
            <a:off x="7020480" y="871280"/>
            <a:ext cx="4415738" cy="4415738"/>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p:spPr>
      </p:pic>
      <p:grpSp>
        <p:nvGrpSpPr>
          <p:cNvPr id="23"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24" name="Freeform: Shape 23">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6545038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9000" b="-1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4513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3" name="Rectangle 1042">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5" name="Freeform: Shape 1044">
            <a:extLst>
              <a:ext uri="{FF2B5EF4-FFF2-40B4-BE49-F238E27FC236}">
                <a16:creationId xmlns:a16="http://schemas.microsoft.com/office/drawing/2014/main" id="{F98F79A4-A6C7-4101-B1E9-27E05CB7C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a:extLst>
              <a:ext uri="{FF2B5EF4-FFF2-40B4-BE49-F238E27FC236}">
                <a16:creationId xmlns:a16="http://schemas.microsoft.com/office/drawing/2014/main" id="{805F2D6A-509B-BE38-3CD1-489ECA0CD558}"/>
              </a:ext>
            </a:extLst>
          </p:cNvPr>
          <p:cNvSpPr>
            <a:spLocks noGrp="1"/>
          </p:cNvSpPr>
          <p:nvPr>
            <p:ph type="title"/>
          </p:nvPr>
        </p:nvSpPr>
        <p:spPr>
          <a:xfrm>
            <a:off x="2232252" y="633046"/>
            <a:ext cx="4463623" cy="1314996"/>
          </a:xfrm>
        </p:spPr>
        <p:txBody>
          <a:bodyPr anchor="b">
            <a:normAutofit/>
          </a:bodyPr>
          <a:lstStyle/>
          <a:p>
            <a:r>
              <a:rPr lang="en-US" dirty="0"/>
              <a:t>Project Scope</a:t>
            </a:r>
          </a:p>
        </p:txBody>
      </p:sp>
      <p:sp>
        <p:nvSpPr>
          <p:cNvPr id="1047" name="Freeform: Shape 1046">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1049" name="Freeform: Shape 1048">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 name="Content Placeholder 2">
            <a:extLst>
              <a:ext uri="{FF2B5EF4-FFF2-40B4-BE49-F238E27FC236}">
                <a16:creationId xmlns:a16="http://schemas.microsoft.com/office/drawing/2014/main" id="{97247739-D4A3-5B49-FDAA-6F2DA94FBC47}"/>
              </a:ext>
            </a:extLst>
          </p:cNvPr>
          <p:cNvSpPr>
            <a:spLocks noGrp="1"/>
          </p:cNvSpPr>
          <p:nvPr>
            <p:ph idx="1"/>
          </p:nvPr>
        </p:nvSpPr>
        <p:spPr>
          <a:xfrm>
            <a:off x="2232252" y="2125737"/>
            <a:ext cx="4463623" cy="4044463"/>
          </a:xfrm>
        </p:spPr>
        <p:txBody>
          <a:bodyPr>
            <a:normAutofit/>
          </a:bodyPr>
          <a:lstStyle/>
          <a:p>
            <a:r>
              <a:rPr lang="en-US" dirty="0"/>
              <a:t>Randomized list of a 1000 movies (CodeBeautify.org)</a:t>
            </a:r>
          </a:p>
          <a:p>
            <a:r>
              <a:rPr lang="en-US" dirty="0"/>
              <a:t>OMDB API used to pull movie data</a:t>
            </a:r>
          </a:p>
          <a:p>
            <a:endParaRPr lang="en-US" dirty="0"/>
          </a:p>
          <a:p>
            <a:endParaRPr lang="en-US" dirty="0"/>
          </a:p>
        </p:txBody>
      </p:sp>
      <p:sp>
        <p:nvSpPr>
          <p:cNvPr id="1051" name="Freeform: Shape 1050">
            <a:extLst>
              <a:ext uri="{FF2B5EF4-FFF2-40B4-BE49-F238E27FC236}">
                <a16:creationId xmlns:a16="http://schemas.microsoft.com/office/drawing/2014/main" id="{D9E00F87-86BE-4F3A-9141-35EC0659D3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53" name="Freeform: Shape 1052">
            <a:extLst>
              <a:ext uri="{FF2B5EF4-FFF2-40B4-BE49-F238E27FC236}">
                <a16:creationId xmlns:a16="http://schemas.microsoft.com/office/drawing/2014/main" id="{9E5C5460-229E-46C8-A712-CC3179854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055" name="Freeform: Shape 1054">
            <a:extLst>
              <a:ext uri="{FF2B5EF4-FFF2-40B4-BE49-F238E27FC236}">
                <a16:creationId xmlns:a16="http://schemas.microsoft.com/office/drawing/2014/main" id="{EBAF167C-3D30-4736-A6B7-5965437B2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057"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1058" name="Freeform: Shape 1057">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1038" name="Picture 14" descr="2,326 Movie Theater Clipart Images, Stock Photos, 3D objects - Clip Art  Library">
            <a:extLst>
              <a:ext uri="{FF2B5EF4-FFF2-40B4-BE49-F238E27FC236}">
                <a16:creationId xmlns:a16="http://schemas.microsoft.com/office/drawing/2014/main" id="{D96FF9E3-1749-0A00-D0E1-5500ACD868D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345729" y="1948042"/>
            <a:ext cx="3962573" cy="29719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55224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3E711-69B9-C3A7-B9C2-6A00B9EE7B6D}"/>
              </a:ext>
            </a:extLst>
          </p:cNvPr>
          <p:cNvSpPr>
            <a:spLocks noGrp="1"/>
          </p:cNvSpPr>
          <p:nvPr>
            <p:ph type="title"/>
          </p:nvPr>
        </p:nvSpPr>
        <p:spPr/>
        <p:txBody>
          <a:bodyPr/>
          <a:lstStyle/>
          <a:p>
            <a:r>
              <a:rPr lang="en-US" dirty="0"/>
              <a:t>Data Exploration &amp; Cleanup</a:t>
            </a:r>
          </a:p>
        </p:txBody>
      </p:sp>
      <p:sp>
        <p:nvSpPr>
          <p:cNvPr id="3" name="Content Placeholder 2">
            <a:extLst>
              <a:ext uri="{FF2B5EF4-FFF2-40B4-BE49-F238E27FC236}">
                <a16:creationId xmlns:a16="http://schemas.microsoft.com/office/drawing/2014/main" id="{4714B8AB-94A6-B4C9-FB67-D3AD00020162}"/>
              </a:ext>
            </a:extLst>
          </p:cNvPr>
          <p:cNvSpPr>
            <a:spLocks noGrp="1"/>
          </p:cNvSpPr>
          <p:nvPr>
            <p:ph idx="1"/>
          </p:nvPr>
        </p:nvSpPr>
        <p:spPr/>
        <p:txBody>
          <a:bodyPr/>
          <a:lstStyle/>
          <a:p>
            <a:r>
              <a:rPr lang="en-US" dirty="0"/>
              <a:t>Created main data frame with the following variables:</a:t>
            </a:r>
          </a:p>
          <a:p>
            <a:pPr lvl="1"/>
            <a:r>
              <a:rPr lang="en-US" dirty="0"/>
              <a:t>Movie Title, Genre, Runtime, Box Office ($), Metacritic Rating, IMDb Rating, and Release Year.</a:t>
            </a:r>
          </a:p>
          <a:p>
            <a:endParaRPr lang="en-US" dirty="0"/>
          </a:p>
        </p:txBody>
      </p:sp>
      <p:pic>
        <p:nvPicPr>
          <p:cNvPr id="5" name="Picture 4">
            <a:extLst>
              <a:ext uri="{FF2B5EF4-FFF2-40B4-BE49-F238E27FC236}">
                <a16:creationId xmlns:a16="http://schemas.microsoft.com/office/drawing/2014/main" id="{AD5375AA-D2E2-ADE8-15CE-EF55B81E7085}"/>
              </a:ext>
            </a:extLst>
          </p:cNvPr>
          <p:cNvPicPr>
            <a:picLocks noChangeAspect="1"/>
          </p:cNvPicPr>
          <p:nvPr/>
        </p:nvPicPr>
        <p:blipFill>
          <a:blip r:embed="rId2"/>
          <a:stretch>
            <a:fillRect/>
          </a:stretch>
        </p:blipFill>
        <p:spPr>
          <a:xfrm>
            <a:off x="1409635" y="3691218"/>
            <a:ext cx="9372730" cy="1862049"/>
          </a:xfrm>
          <a:prstGeom prst="rect">
            <a:avLst/>
          </a:prstGeom>
          <a:ln>
            <a:solidFill>
              <a:schemeClr val="tx1"/>
            </a:solidFill>
          </a:ln>
        </p:spPr>
      </p:pic>
      <p:pic>
        <p:nvPicPr>
          <p:cNvPr id="1034" name="Picture 10" descr="Free Movie Clip Art Black And White, Download Free Movie Clip Art Black And  White png images, Free ClipArts on Clipart Library">
            <a:extLst>
              <a:ext uri="{FF2B5EF4-FFF2-40B4-BE49-F238E27FC236}">
                <a16:creationId xmlns:a16="http://schemas.microsoft.com/office/drawing/2014/main" id="{FA4EDAF9-A7BF-84D0-9B34-9B315286C55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141559" y="174691"/>
            <a:ext cx="2636459" cy="17224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78410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55ABF3A-F289-3573-DB7F-A3D546B3248E}"/>
              </a:ext>
            </a:extLst>
          </p:cNvPr>
          <p:cNvPicPr>
            <a:picLocks noChangeAspect="1"/>
          </p:cNvPicPr>
          <p:nvPr/>
        </p:nvPicPr>
        <p:blipFill>
          <a:blip r:embed="rId2"/>
          <a:stretch>
            <a:fillRect/>
          </a:stretch>
        </p:blipFill>
        <p:spPr>
          <a:xfrm>
            <a:off x="1960380" y="4557839"/>
            <a:ext cx="8271240" cy="1426788"/>
          </a:xfrm>
          <a:prstGeom prst="rect">
            <a:avLst/>
          </a:prstGeom>
          <a:ln>
            <a:solidFill>
              <a:schemeClr val="tx1"/>
            </a:solidFill>
          </a:ln>
        </p:spPr>
      </p:pic>
      <p:grpSp>
        <p:nvGrpSpPr>
          <p:cNvPr id="12" name="Group 11">
            <a:extLst>
              <a:ext uri="{FF2B5EF4-FFF2-40B4-BE49-F238E27FC236}">
                <a16:creationId xmlns:a16="http://schemas.microsoft.com/office/drawing/2014/main" id="{134CC3FF-7AA4-46F4-8B24-2F9383D86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5511" y="805742"/>
            <a:ext cx="3647770" cy="3193211"/>
            <a:chOff x="1674895" y="1345036"/>
            <a:chExt cx="5428610" cy="4210939"/>
          </a:xfrm>
        </p:grpSpPr>
        <p:sp>
          <p:nvSpPr>
            <p:cNvPr id="13" name="Rectangle 12">
              <a:extLst>
                <a:ext uri="{FF2B5EF4-FFF2-40B4-BE49-F238E27FC236}">
                  <a16:creationId xmlns:a16="http://schemas.microsoft.com/office/drawing/2014/main" id="{275E42E8-8B96-4FF0-9DCC-7E2084C0FD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8FEA8A4-ED0E-429C-884B-1599153B8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16" name="Rectangle 15">
            <a:extLst>
              <a:ext uri="{FF2B5EF4-FFF2-40B4-BE49-F238E27FC236}">
                <a16:creationId xmlns:a16="http://schemas.microsoft.com/office/drawing/2014/main" id="{CAEBFCD5-5356-4326-8D39-8235A46CD7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315" y="685805"/>
            <a:ext cx="3624947" cy="3193211"/>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2B5393-BE3F-CC41-F30C-BE176A7975D2}"/>
              </a:ext>
            </a:extLst>
          </p:cNvPr>
          <p:cNvSpPr>
            <a:spLocks noGrp="1"/>
          </p:cNvSpPr>
          <p:nvPr>
            <p:ph type="title"/>
          </p:nvPr>
        </p:nvSpPr>
        <p:spPr>
          <a:xfrm>
            <a:off x="740584" y="859808"/>
            <a:ext cx="3543197" cy="2878986"/>
          </a:xfrm>
        </p:spPr>
        <p:txBody>
          <a:bodyPr>
            <a:normAutofit/>
          </a:bodyPr>
          <a:lstStyle/>
          <a:p>
            <a:pPr algn="ctr"/>
            <a:r>
              <a:rPr lang="en-US" dirty="0"/>
              <a:t>Genre Analysis</a:t>
            </a:r>
            <a:endParaRPr lang="en-US"/>
          </a:p>
        </p:txBody>
      </p:sp>
      <p:grpSp>
        <p:nvGrpSpPr>
          <p:cNvPr id="18" name="Graphic 4">
            <a:extLst>
              <a:ext uri="{FF2B5EF4-FFF2-40B4-BE49-F238E27FC236}">
                <a16:creationId xmlns:a16="http://schemas.microsoft.com/office/drawing/2014/main" id="{5F2AA49C-5AC0-41C7-BFAF-74B8D8293C8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335801"/>
            <a:ext cx="849365" cy="849366"/>
            <a:chOff x="5829300" y="3162300"/>
            <a:chExt cx="532256" cy="532257"/>
          </a:xfrm>
          <a:solidFill>
            <a:srgbClr val="FFFFFF"/>
          </a:solidFill>
        </p:grpSpPr>
        <p:sp>
          <p:nvSpPr>
            <p:cNvPr id="19" name="Freeform: Shape 18">
              <a:extLst>
                <a:ext uri="{FF2B5EF4-FFF2-40B4-BE49-F238E27FC236}">
                  <a16:creationId xmlns:a16="http://schemas.microsoft.com/office/drawing/2014/main" id="{88A750A0-64B5-41B2-B525-A914EB40B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F8216C77-85C1-4BDC-87A8-7E7593320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471AED48-754E-41AC-9ECC-DB25976447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48005417-D297-404F-82A5-8C4393E85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17F942D6-2D0C-4894-81F0-6F81714BA4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4FAD802E-9670-4B80-876B-3FF64D29A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838AF437-0BFB-40E4-ADA0-5749919AAC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8BC9C3D-CBBE-4D29-9DAC-98B3CAF397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A7016629-22ED-494E-9205-594895DA9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BFF3CC1E-0ED4-4599-9B4E-F057769B96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065A4B3A-F9A7-4FA6-A7F3-EA08E0BA15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83B6A14-A56D-4B95-8395-89CF53A09B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9F0868B-B193-43B6-BB1E-1FF72993EA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grpSp>
        <p:nvGrpSpPr>
          <p:cNvPr id="33" name="Graphic 4">
            <a:extLst>
              <a:ext uri="{FF2B5EF4-FFF2-40B4-BE49-F238E27FC236}">
                <a16:creationId xmlns:a16="http://schemas.microsoft.com/office/drawing/2014/main" id="{BB32367D-C4F2-49D5-A586-298C7CA821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335801"/>
            <a:ext cx="849365" cy="849366"/>
            <a:chOff x="5829300" y="3162300"/>
            <a:chExt cx="532256" cy="532257"/>
          </a:xfrm>
          <a:solidFill>
            <a:schemeClr val="tx1"/>
          </a:solidFill>
        </p:grpSpPr>
        <p:sp>
          <p:nvSpPr>
            <p:cNvPr id="34" name="Freeform: Shape 33">
              <a:extLst>
                <a:ext uri="{FF2B5EF4-FFF2-40B4-BE49-F238E27FC236}">
                  <a16:creationId xmlns:a16="http://schemas.microsoft.com/office/drawing/2014/main" id="{E1FF7EE7-ACA2-4BFF-BA75-7FAE93FBB6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647462E-B5E8-4F02-A1E4-BD0380A22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2CE109-6153-414A-B2D6-C4F9C6FA2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DAF530F5-D68D-4BC8-8984-F1A8B5DEB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2EB69747-F9DD-4B80-B488-D5565D0BC6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73AFB787-B8A4-4269-9DA9-FF4A66030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6E682D93-25A6-4D91-9A81-3F247BBEE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9D5F48B5-53B4-4DA8-B929-6AFF506589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8CA195A3-2A74-4D13-A1B8-24765E26B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B98F1918-C39D-4713-AB21-685A944355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33592273-DEE6-42E1-B824-11D5443323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12D6F82B-B619-4D8B-85AE-0E57103BA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6246C574-90D4-412B-9444-203F7C83CD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66E610D0-B3FA-B4E9-69B6-6BD296A19DB6}"/>
              </a:ext>
            </a:extLst>
          </p:cNvPr>
          <p:cNvSpPr>
            <a:spLocks noGrp="1"/>
          </p:cNvSpPr>
          <p:nvPr>
            <p:ph idx="1"/>
          </p:nvPr>
        </p:nvSpPr>
        <p:spPr>
          <a:xfrm>
            <a:off x="6477271" y="685805"/>
            <a:ext cx="4611536" cy="3531353"/>
          </a:xfrm>
        </p:spPr>
        <p:txBody>
          <a:bodyPr>
            <a:normAutofit fontScale="92500" lnSpcReduction="20000"/>
          </a:bodyPr>
          <a:lstStyle/>
          <a:p>
            <a:r>
              <a:rPr lang="en-US" dirty="0"/>
              <a:t>Additional data filtering needed to be done for my analyses; resulting in having to drop rows that have null values in either the 'Movie Title' or ' Box Office ($)'--going from 1000 records down to 326 records.</a:t>
            </a:r>
          </a:p>
        </p:txBody>
      </p:sp>
    </p:spTree>
    <p:extLst>
      <p:ext uri="{BB962C8B-B14F-4D97-AF65-F5344CB8AC3E}">
        <p14:creationId xmlns:p14="http://schemas.microsoft.com/office/powerpoint/2010/main" val="4150080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B5393-BE3F-CC41-F30C-BE176A7975D2}"/>
              </a:ext>
            </a:extLst>
          </p:cNvPr>
          <p:cNvSpPr>
            <a:spLocks noGrp="1"/>
          </p:cNvSpPr>
          <p:nvPr>
            <p:ph type="title"/>
          </p:nvPr>
        </p:nvSpPr>
        <p:spPr/>
        <p:txBody>
          <a:bodyPr/>
          <a:lstStyle/>
          <a:p>
            <a:r>
              <a:rPr lang="en-US" dirty="0"/>
              <a:t>Genre Analysis</a:t>
            </a:r>
          </a:p>
        </p:txBody>
      </p:sp>
      <p:pic>
        <p:nvPicPr>
          <p:cNvPr id="5" name="Picture 4" descr="A graph of a number of dots&#10;&#10;Description automatically generated with medium confidence">
            <a:extLst>
              <a:ext uri="{FF2B5EF4-FFF2-40B4-BE49-F238E27FC236}">
                <a16:creationId xmlns:a16="http://schemas.microsoft.com/office/drawing/2014/main" id="{C806CD01-0305-E633-DBFD-2CC365521B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50" y="1690688"/>
            <a:ext cx="8306244" cy="4765979"/>
          </a:xfrm>
          <a:prstGeom prst="rect">
            <a:avLst/>
          </a:prstGeom>
        </p:spPr>
      </p:pic>
      <p:sp>
        <p:nvSpPr>
          <p:cNvPr id="3" name="TextBox 2">
            <a:extLst>
              <a:ext uri="{FF2B5EF4-FFF2-40B4-BE49-F238E27FC236}">
                <a16:creationId xmlns:a16="http://schemas.microsoft.com/office/drawing/2014/main" id="{4BE42243-CD16-1262-9FC1-959C2CAF7680}"/>
              </a:ext>
            </a:extLst>
          </p:cNvPr>
          <p:cNvSpPr txBox="1"/>
          <p:nvPr/>
        </p:nvSpPr>
        <p:spPr>
          <a:xfrm>
            <a:off x="9182100" y="2221847"/>
            <a:ext cx="2508250" cy="3139321"/>
          </a:xfrm>
          <a:prstGeom prst="rect">
            <a:avLst/>
          </a:prstGeom>
          <a:noFill/>
        </p:spPr>
        <p:txBody>
          <a:bodyPr wrap="square" rtlCol="0">
            <a:spAutoFit/>
          </a:bodyPr>
          <a:lstStyle/>
          <a:p>
            <a:r>
              <a:rPr lang="en-US" dirty="0"/>
              <a:t>The resulting upset plot shows us that the top performing movies tended include the 'Action' and/or 'Adventure' genres. In particular, the 'Action' genre was in included in 8 of the top 10 Genre combinations.</a:t>
            </a:r>
          </a:p>
        </p:txBody>
      </p:sp>
      <p:pic>
        <p:nvPicPr>
          <p:cNvPr id="8198" name="Picture 6" descr="Tim Steward (timsteward638) | Lights camera action, Light camera, Acting  auditions">
            <a:extLst>
              <a:ext uri="{FF2B5EF4-FFF2-40B4-BE49-F238E27FC236}">
                <a16:creationId xmlns:a16="http://schemas.microsoft.com/office/drawing/2014/main" id="{6240694E-34F5-F162-28D3-AFFE943443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2553" y="196676"/>
            <a:ext cx="2151247" cy="1662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5707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B5393-BE3F-CC41-F30C-BE176A7975D2}"/>
              </a:ext>
            </a:extLst>
          </p:cNvPr>
          <p:cNvSpPr>
            <a:spLocks noGrp="1"/>
          </p:cNvSpPr>
          <p:nvPr>
            <p:ph type="title"/>
          </p:nvPr>
        </p:nvSpPr>
        <p:spPr/>
        <p:txBody>
          <a:bodyPr/>
          <a:lstStyle/>
          <a:p>
            <a:r>
              <a:rPr lang="en-US"/>
              <a:t>Genre Analysis</a:t>
            </a:r>
            <a:endParaRPr lang="en-US" dirty="0"/>
          </a:p>
        </p:txBody>
      </p:sp>
      <p:pic>
        <p:nvPicPr>
          <p:cNvPr id="4" name="Picture 3" descr="A pie chart with text on it&#10;&#10;Description automatically generated">
            <a:extLst>
              <a:ext uri="{FF2B5EF4-FFF2-40B4-BE49-F238E27FC236}">
                <a16:creationId xmlns:a16="http://schemas.microsoft.com/office/drawing/2014/main" id="{9E62CD2A-1C2B-628E-7A33-BD67C41B42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880" y="1690688"/>
            <a:ext cx="7929020" cy="4425235"/>
          </a:xfrm>
          <a:prstGeom prst="rect">
            <a:avLst/>
          </a:prstGeom>
        </p:spPr>
      </p:pic>
      <p:sp>
        <p:nvSpPr>
          <p:cNvPr id="3" name="TextBox 2">
            <a:extLst>
              <a:ext uri="{FF2B5EF4-FFF2-40B4-BE49-F238E27FC236}">
                <a16:creationId xmlns:a16="http://schemas.microsoft.com/office/drawing/2014/main" id="{B3CCE2B9-8427-C0C4-2509-BACDAB16998D}"/>
              </a:ext>
            </a:extLst>
          </p:cNvPr>
          <p:cNvSpPr txBox="1"/>
          <p:nvPr/>
        </p:nvSpPr>
        <p:spPr>
          <a:xfrm>
            <a:off x="8201211" y="1027906"/>
            <a:ext cx="3009900" cy="2308324"/>
          </a:xfrm>
          <a:prstGeom prst="rect">
            <a:avLst/>
          </a:prstGeom>
          <a:noFill/>
        </p:spPr>
        <p:txBody>
          <a:bodyPr wrap="square" rtlCol="0">
            <a:spAutoFit/>
          </a:bodyPr>
          <a:lstStyle/>
          <a:p>
            <a:r>
              <a:rPr lang="en-US"/>
              <a:t>The resulting pie chart shows that the non-Action based movies only make up a share of 15.3% of Box Office revenue for the Top 10 movie genre combinations.</a:t>
            </a:r>
          </a:p>
          <a:p>
            <a:endParaRPr lang="en-US" dirty="0"/>
          </a:p>
        </p:txBody>
      </p:sp>
      <p:pic>
        <p:nvPicPr>
          <p:cNvPr id="9220" name="Picture 4" descr="director chair clipart 10 free Cliparts | Download images on Clipground 2024">
            <a:extLst>
              <a:ext uri="{FF2B5EF4-FFF2-40B4-BE49-F238E27FC236}">
                <a16:creationId xmlns:a16="http://schemas.microsoft.com/office/drawing/2014/main" id="{FD7589AB-86C5-6E04-144C-8D2E41FD81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068"/>
          <a:stretch/>
        </p:blipFill>
        <p:spPr bwMode="auto">
          <a:xfrm>
            <a:off x="9170055" y="3658959"/>
            <a:ext cx="1816191" cy="1975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587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49" name="Freeform: Shape 10248">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251" name="Freeform: Shape 10250">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253" name="Freeform: Shape 10252">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10255" name="Freeform: Shape 10254">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a:xfrm>
            <a:off x="1861854" y="633046"/>
            <a:ext cx="4834021" cy="1314996"/>
          </a:xfrm>
        </p:spPr>
        <p:txBody>
          <a:bodyPr anchor="b">
            <a:normAutofit/>
          </a:bodyPr>
          <a:lstStyle/>
          <a:p>
            <a:r>
              <a:rPr lang="en-US" dirty="0"/>
              <a:t>Box Office Analysis</a:t>
            </a:r>
          </a:p>
        </p:txBody>
      </p:sp>
      <p:sp>
        <p:nvSpPr>
          <p:cNvPr id="3" name="Content Placeholder 2">
            <a:extLst>
              <a:ext uri="{FF2B5EF4-FFF2-40B4-BE49-F238E27FC236}">
                <a16:creationId xmlns:a16="http://schemas.microsoft.com/office/drawing/2014/main" id="{BAEF9C35-DEDC-034E-A09B-CB8020EC8ED5}"/>
              </a:ext>
            </a:extLst>
          </p:cNvPr>
          <p:cNvSpPr>
            <a:spLocks noGrp="1"/>
          </p:cNvSpPr>
          <p:nvPr>
            <p:ph idx="1"/>
          </p:nvPr>
        </p:nvSpPr>
        <p:spPr>
          <a:xfrm>
            <a:off x="1861854" y="2125737"/>
            <a:ext cx="4834021" cy="4044463"/>
          </a:xfrm>
        </p:spPr>
        <p:txBody>
          <a:bodyPr>
            <a:normAutofit fontScale="62500" lnSpcReduction="20000"/>
          </a:bodyPr>
          <a:lstStyle/>
          <a:p>
            <a:r>
              <a:rPr lang="en-US" dirty="0"/>
              <a:t>Additional data cleaning had to be done.  Any rows without a Box Office number was removed. </a:t>
            </a:r>
          </a:p>
          <a:p>
            <a:r>
              <a:rPr lang="en-US" dirty="0"/>
              <a:t>The highest grossing movie is Star Wars: Episode III - Revenge of the Sith making about $380 million, which is about $100 million above the second highest movie.</a:t>
            </a:r>
          </a:p>
          <a:p>
            <a:r>
              <a:rPr lang="en-US" dirty="0"/>
              <a:t>The lowest grossing movie is Trojan War making about $309.  </a:t>
            </a:r>
          </a:p>
          <a:p>
            <a:r>
              <a:rPr lang="en-US" dirty="0"/>
              <a:t>There are a variety of reasons that these movies could have succeeded or failed, such as different movie studios, different directors, who the actors are, or the year they were released. </a:t>
            </a:r>
          </a:p>
        </p:txBody>
      </p:sp>
      <p:pic>
        <p:nvPicPr>
          <p:cNvPr id="10242" name="Picture 2" descr="Movie cartoon box office Royalty Free Vector Image">
            <a:extLst>
              <a:ext uri="{FF2B5EF4-FFF2-40B4-BE49-F238E27FC236}">
                <a16:creationId xmlns:a16="http://schemas.microsoft.com/office/drawing/2014/main" id="{CEA59949-2385-113E-C2ED-AF03A5303CB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106" t="6274" r="16611" b="14020"/>
          <a:stretch/>
        </p:blipFill>
        <p:spPr bwMode="auto">
          <a:xfrm>
            <a:off x="8175379" y="1200223"/>
            <a:ext cx="3132908" cy="4072815"/>
          </a:xfrm>
          <a:prstGeom prst="rect">
            <a:avLst/>
          </a:prstGeom>
          <a:noFill/>
          <a:extLst>
            <a:ext uri="{909E8E84-426E-40DD-AFC4-6F175D3DCCD1}">
              <a14:hiddenFill xmlns:a14="http://schemas.microsoft.com/office/drawing/2010/main">
                <a:solidFill>
                  <a:srgbClr val="FFFFFF"/>
                </a:solidFill>
              </a14:hiddenFill>
            </a:ext>
          </a:extLst>
        </p:spPr>
      </p:pic>
      <p:grpSp>
        <p:nvGrpSpPr>
          <p:cNvPr id="10257"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10258" name="Freeform: Shape 10257">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259" name="Freeform: Shape 10258">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260" name="Freeform: Shape 10259">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261" name="Freeform: Shape 10260">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262" name="Freeform: Shape 10261">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14321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p:txBody>
          <a:bodyPr/>
          <a:lstStyle/>
          <a:p>
            <a:r>
              <a:rPr lang="en-US" dirty="0"/>
              <a:t>Box Office Analysis</a:t>
            </a:r>
          </a:p>
        </p:txBody>
      </p:sp>
      <p:pic>
        <p:nvPicPr>
          <p:cNvPr id="7" name="Picture 6" descr="A graph showing the highest crossing movies&#10;&#10;Description automatically generated">
            <a:extLst>
              <a:ext uri="{FF2B5EF4-FFF2-40B4-BE49-F238E27FC236}">
                <a16:creationId xmlns:a16="http://schemas.microsoft.com/office/drawing/2014/main" id="{87B9E3E0-531C-5A86-93F9-81A3F1EBFF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2613" y="1809388"/>
            <a:ext cx="8506774" cy="3239224"/>
          </a:xfrm>
          <a:prstGeom prst="rect">
            <a:avLst/>
          </a:prstGeom>
          <a:ln>
            <a:solidFill>
              <a:schemeClr val="tx1"/>
            </a:solidFill>
          </a:ln>
        </p:spPr>
      </p:pic>
    </p:spTree>
    <p:extLst>
      <p:ext uri="{BB962C8B-B14F-4D97-AF65-F5344CB8AC3E}">
        <p14:creationId xmlns:p14="http://schemas.microsoft.com/office/powerpoint/2010/main" val="3099539802"/>
      </p:ext>
    </p:extLst>
  </p:cSld>
  <p:clrMapOvr>
    <a:masterClrMapping/>
  </p:clrMapOvr>
</p:sld>
</file>

<file path=ppt/theme/theme1.xml><?xml version="1.0" encoding="utf-8"?>
<a:theme xmlns:a="http://schemas.openxmlformats.org/drawingml/2006/main" name="FunkyShapesVTI">
  <a:themeElements>
    <a:clrScheme name="Custom 15">
      <a:dk1>
        <a:sysClr val="windowText" lastClr="000000"/>
      </a:dk1>
      <a:lt1>
        <a:sysClr val="window" lastClr="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docProps/app.xml><?xml version="1.0" encoding="utf-8"?>
<Properties xmlns="http://schemas.openxmlformats.org/officeDocument/2006/extended-properties" xmlns:vt="http://schemas.openxmlformats.org/officeDocument/2006/docPropsVTypes">
  <TotalTime>997</TotalTime>
  <Words>914</Words>
  <Application>Microsoft Office PowerPoint</Application>
  <PresentationFormat>Widescreen</PresentationFormat>
  <Paragraphs>57</Paragraphs>
  <Slides>20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Avenir Next LT Pro</vt:lpstr>
      <vt:lpstr>FunkyShapesVTI</vt:lpstr>
      <vt:lpstr>Really cool movie title</vt:lpstr>
      <vt:lpstr>Project Scope</vt:lpstr>
      <vt:lpstr>Project Scope</vt:lpstr>
      <vt:lpstr>Data Exploration &amp; Cleanup</vt:lpstr>
      <vt:lpstr>Genre Analysis</vt:lpstr>
      <vt:lpstr>Genre Analysis</vt:lpstr>
      <vt:lpstr>Genre Analysis</vt:lpstr>
      <vt:lpstr>Box Office Analysis</vt:lpstr>
      <vt:lpstr>Box Office Analysis</vt:lpstr>
      <vt:lpstr>Box Office Analysis</vt:lpstr>
      <vt:lpstr>Box Office Analysis</vt:lpstr>
      <vt:lpstr>Rating Analysis: Metacritic vs. IMDb</vt:lpstr>
      <vt:lpstr>Rating Analysis: Metacritic vs. IMDb</vt:lpstr>
      <vt:lpstr>Rating Analysis: Metacritic vs. IMDb</vt:lpstr>
      <vt:lpstr>Runtime/Year Analysis</vt:lpstr>
      <vt:lpstr>Runtime/Year Analysis</vt:lpstr>
      <vt:lpstr>Runtime/Year Analysis</vt:lpstr>
      <vt:lpstr>Runtime/Year Analysis</vt:lpstr>
      <vt:lpstr>Summary of Analysis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Really cool movie title</dc:title>
  <dc:creator>Bri Beyer</dc:creator>
  <cp:lastModifiedBy>Bri Beyer</cp:lastModifiedBy>
  <cp:revision>10</cp:revision>
  <dcterms:created xsi:type="dcterms:W3CDTF">2024-05-13T01:13:26Z</dcterms:created>
  <dcterms:modified xsi:type="dcterms:W3CDTF">2024-05-16T12:45:38Z</dcterms:modified>
</cp:coreProperties>
</file>

<file path=docProps/thumbnail.jpeg>
</file>